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388388" cy="30275213"/>
  <p:notesSz cx="6858000" cy="9144000"/>
  <p:defaultTextStyle>
    <a:defPPr>
      <a:defRPr lang="en-US"/>
    </a:defPPr>
    <a:lvl1pPr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1474788" indent="-1017588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2951163" indent="-2036763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4427538" indent="-3055938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5902325" indent="-4073525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8783" autoAdjust="0"/>
  </p:normalViewPr>
  <p:slideViewPr>
    <p:cSldViewPr snapToGrid="0">
      <p:cViewPr>
        <p:scale>
          <a:sx n="33" d="100"/>
          <a:sy n="33" d="100"/>
        </p:scale>
        <p:origin x="-756" y="84"/>
      </p:cViewPr>
      <p:guideLst>
        <p:guide orient="horz" pos="9535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29" y="9404941"/>
            <a:ext cx="18180130" cy="6489548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258" y="17155954"/>
            <a:ext cx="14971872" cy="77369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3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9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7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7FB5328-40CA-4C1C-B0A1-BCF73E544E0E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28F92-C909-4A0D-9615-0327264FB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77" y="4368387"/>
            <a:ext cx="19249549" cy="504586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6392" y="10294972"/>
            <a:ext cx="9052300" cy="17377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C372CBA-9A63-4592-9AD4-8A15DE725C82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540C560-2487-414C-85EA-016904267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43273" y="7568806"/>
            <a:ext cx="15929893" cy="161229526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42452" y="7568806"/>
            <a:ext cx="47444347" cy="161229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40F3A33-DB9B-42CF-A2EF-B72BB14F2C59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CB9DA0-2040-4439-9CC9-AA0741C2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77" y="4368387"/>
            <a:ext cx="19249549" cy="504586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6391" y="10294973"/>
            <a:ext cx="19249549" cy="16261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535" y="19454630"/>
            <a:ext cx="18180130" cy="6012994"/>
          </a:xfrm>
          <a:prstGeom prst="rect">
            <a:avLst/>
          </a:prstGeo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535" y="12831929"/>
            <a:ext cx="18180130" cy="66227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596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931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89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38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982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57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175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772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DE5E32B-D79F-40C2-B502-DB9E8D1A2466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653A58F-EC96-4611-821C-DA60D8B59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77" y="4368387"/>
            <a:ext cx="19249549" cy="504586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2452" y="44088281"/>
            <a:ext cx="31685264" cy="12471004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84191" y="44088281"/>
            <a:ext cx="31688976" cy="12471004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63D1D1-CE5A-4821-803B-7E142D7C0900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06B0382-AB17-4DB3-8264-2171EAFE0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20" y="1212413"/>
            <a:ext cx="19249549" cy="50458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20" y="6776884"/>
            <a:ext cx="9450252" cy="28242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800" b="1"/>
            </a:lvl1pPr>
            <a:lvl2pPr marL="1475965" indent="0">
              <a:buNone/>
              <a:defRPr sz="6400" b="1"/>
            </a:lvl2pPr>
            <a:lvl3pPr marL="2951931" indent="0">
              <a:buNone/>
              <a:defRPr sz="5800" b="1"/>
            </a:lvl3pPr>
            <a:lvl4pPr marL="4427896" indent="0">
              <a:buNone/>
              <a:defRPr sz="5200" b="1"/>
            </a:lvl4pPr>
            <a:lvl5pPr marL="5903862" indent="0">
              <a:buNone/>
              <a:defRPr sz="5200" b="1"/>
            </a:lvl5pPr>
            <a:lvl6pPr marL="7379827" indent="0">
              <a:buNone/>
              <a:defRPr sz="5200" b="1"/>
            </a:lvl6pPr>
            <a:lvl7pPr marL="8855793" indent="0">
              <a:buNone/>
              <a:defRPr sz="5200" b="1"/>
            </a:lvl7pPr>
            <a:lvl8pPr marL="10331758" indent="0">
              <a:buNone/>
              <a:defRPr sz="5200" b="1"/>
            </a:lvl8pPr>
            <a:lvl9pPr marL="11807724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420" y="9601168"/>
            <a:ext cx="9450252" cy="1744329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5005" y="6776884"/>
            <a:ext cx="9453965" cy="282428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800" b="1"/>
            </a:lvl1pPr>
            <a:lvl2pPr marL="1475965" indent="0">
              <a:buNone/>
              <a:defRPr sz="6400" b="1"/>
            </a:lvl2pPr>
            <a:lvl3pPr marL="2951931" indent="0">
              <a:buNone/>
              <a:defRPr sz="5800" b="1"/>
            </a:lvl3pPr>
            <a:lvl4pPr marL="4427896" indent="0">
              <a:buNone/>
              <a:defRPr sz="5200" b="1"/>
            </a:lvl4pPr>
            <a:lvl5pPr marL="5903862" indent="0">
              <a:buNone/>
              <a:defRPr sz="5200" b="1"/>
            </a:lvl5pPr>
            <a:lvl6pPr marL="7379827" indent="0">
              <a:buNone/>
              <a:defRPr sz="5200" b="1"/>
            </a:lvl6pPr>
            <a:lvl7pPr marL="8855793" indent="0">
              <a:buNone/>
              <a:defRPr sz="5200" b="1"/>
            </a:lvl7pPr>
            <a:lvl8pPr marL="10331758" indent="0">
              <a:buNone/>
              <a:defRPr sz="5200" b="1"/>
            </a:lvl8pPr>
            <a:lvl9pPr marL="11807724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5005" y="9601168"/>
            <a:ext cx="9453965" cy="1744329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406BB0-850D-4D4B-BA1E-0DA34F0BA27F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4C309FE-D394-4EC7-BF8B-4679A6BC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877" y="4368387"/>
            <a:ext cx="19249549" cy="504586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7D79F4-7809-4AA7-82A6-9279B041D40E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EF92732-94E2-4886-B387-5C7305722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CB6EBE9-16A0-40DC-9458-544A17BC8296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89FAE04-F696-46D4-A9D7-271B4B6B3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21" y="1205402"/>
            <a:ext cx="7036632" cy="5129967"/>
          </a:xfrm>
          <a:prstGeom prst="rect">
            <a:avLst/>
          </a:prstGeo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266" y="1205404"/>
            <a:ext cx="11956703" cy="25839056"/>
          </a:xfrm>
          <a:prstGeom prst="rect">
            <a:avLst/>
          </a:prstGeo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8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421" y="6335371"/>
            <a:ext cx="7036632" cy="20709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475965" indent="0">
              <a:buNone/>
              <a:defRPr sz="3900"/>
            </a:lvl2pPr>
            <a:lvl3pPr marL="2951931" indent="0">
              <a:buNone/>
              <a:defRPr sz="3300"/>
            </a:lvl3pPr>
            <a:lvl4pPr marL="4427896" indent="0">
              <a:buNone/>
              <a:defRPr sz="2900"/>
            </a:lvl4pPr>
            <a:lvl5pPr marL="5903862" indent="0">
              <a:buNone/>
              <a:defRPr sz="2900"/>
            </a:lvl5pPr>
            <a:lvl6pPr marL="7379827" indent="0">
              <a:buNone/>
              <a:defRPr sz="2900"/>
            </a:lvl6pPr>
            <a:lvl7pPr marL="8855793" indent="0">
              <a:buNone/>
              <a:defRPr sz="2900"/>
            </a:lvl7pPr>
            <a:lvl8pPr marL="10331758" indent="0">
              <a:buNone/>
              <a:defRPr sz="2900"/>
            </a:lvl8pPr>
            <a:lvl9pPr marL="11807724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3685701-9C60-4C2C-97BE-878B38C7DD46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0664AC-CCBD-4EF2-8284-9E199BC18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274" y="21192650"/>
            <a:ext cx="12833033" cy="2501912"/>
          </a:xfrm>
          <a:prstGeom prst="rect">
            <a:avLst/>
          </a:prstGeo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274" y="2705146"/>
            <a:ext cx="12833033" cy="181651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300"/>
            </a:lvl1pPr>
            <a:lvl2pPr marL="1475965" indent="0">
              <a:buNone/>
              <a:defRPr sz="9000"/>
            </a:lvl2pPr>
            <a:lvl3pPr marL="2951931" indent="0">
              <a:buNone/>
              <a:defRPr sz="7800"/>
            </a:lvl3pPr>
            <a:lvl4pPr marL="4427896" indent="0">
              <a:buNone/>
              <a:defRPr sz="6400"/>
            </a:lvl4pPr>
            <a:lvl5pPr marL="5903862" indent="0">
              <a:buNone/>
              <a:defRPr sz="6400"/>
            </a:lvl5pPr>
            <a:lvl6pPr marL="7379827" indent="0">
              <a:buNone/>
              <a:defRPr sz="6400"/>
            </a:lvl6pPr>
            <a:lvl7pPr marL="8855793" indent="0">
              <a:buNone/>
              <a:defRPr sz="6400"/>
            </a:lvl7pPr>
            <a:lvl8pPr marL="10331758" indent="0">
              <a:buNone/>
              <a:defRPr sz="6400"/>
            </a:lvl8pPr>
            <a:lvl9pPr marL="11807724" indent="0">
              <a:buNone/>
              <a:defRPr sz="6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274" y="23694562"/>
            <a:ext cx="12833033" cy="35531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475965" indent="0">
              <a:buNone/>
              <a:defRPr sz="3900"/>
            </a:lvl2pPr>
            <a:lvl3pPr marL="2951931" indent="0">
              <a:buNone/>
              <a:defRPr sz="3300"/>
            </a:lvl3pPr>
            <a:lvl4pPr marL="4427896" indent="0">
              <a:buNone/>
              <a:defRPr sz="2900"/>
            </a:lvl4pPr>
            <a:lvl5pPr marL="5903862" indent="0">
              <a:buNone/>
              <a:defRPr sz="2900"/>
            </a:lvl5pPr>
            <a:lvl6pPr marL="7379827" indent="0">
              <a:buNone/>
              <a:defRPr sz="2900"/>
            </a:lvl6pPr>
            <a:lvl7pPr marL="8855793" indent="0">
              <a:buNone/>
              <a:defRPr sz="2900"/>
            </a:lvl7pPr>
            <a:lvl8pPr marL="10331758" indent="0">
              <a:buNone/>
              <a:defRPr sz="2900"/>
            </a:lvl8pPr>
            <a:lvl9pPr marL="11807724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5454268-8873-406F-8E9F-BC568BDA8A24}" type="datetimeFigureOut">
              <a:rPr lang="en-US"/>
              <a:pPr>
                <a:defRPr/>
              </a:pPr>
              <a:t>10/28/2010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7263" y="28060650"/>
            <a:ext cx="6773862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328900" y="28060650"/>
            <a:ext cx="4989513" cy="1611313"/>
          </a:xfrm>
          <a:prstGeom prst="rect">
            <a:avLst/>
          </a:prstGeom>
        </p:spPr>
        <p:txBody>
          <a:bodyPr/>
          <a:lstStyle>
            <a:lvl1pPr defTabSz="1475965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F125F0C-2524-4DB3-B7ED-D3F010527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FULLCOLOUR_LIGHTBACKGROUND.wmf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74700" y="627063"/>
            <a:ext cx="3687763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7" descr="ImpactLogo.wmf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2185650" y="627063"/>
            <a:ext cx="8321675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8" descr="DeptEL Logo.wmf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805738" y="28419425"/>
            <a:ext cx="3159125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9" descr="ESRC logo.wmf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74700" y="28397200"/>
            <a:ext cx="1485900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0" descr="HEFCE logo.wmf"/>
          <p:cNvPicPr>
            <a:picLocks noChangeAspect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11906250" y="28419425"/>
            <a:ext cx="33877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1" descr="HEFCW logo.wmf"/>
          <p:cNvPicPr>
            <a:picLocks noChangeAspect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16229013" y="28567063"/>
            <a:ext cx="4297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2" descr="SFC Logo.wmf"/>
          <p:cNvPicPr>
            <a:picLocks noChangeAspect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3233738" y="28398788"/>
            <a:ext cx="3517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defTabSz="1474788" rtl="0" fontAlgn="base">
        <a:spcBef>
          <a:spcPct val="0"/>
        </a:spcBef>
        <a:spcAft>
          <a:spcPct val="0"/>
        </a:spcAft>
        <a:defRPr sz="6000" kern="1200">
          <a:solidFill>
            <a:schemeClr val="tx1"/>
          </a:solidFill>
          <a:latin typeface="Arial Bold"/>
          <a:ea typeface="+mj-ea"/>
          <a:cs typeface="Arial Bold"/>
        </a:defRPr>
      </a:lvl1pPr>
      <a:lvl2pPr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 pitchFamily="34" charset="0"/>
          <a:cs typeface="Arial Bold" pitchFamily="34" charset="0"/>
        </a:defRPr>
      </a:lvl2pPr>
      <a:lvl3pPr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 pitchFamily="34" charset="0"/>
          <a:cs typeface="Arial Bold" pitchFamily="34" charset="0"/>
        </a:defRPr>
      </a:lvl3pPr>
      <a:lvl4pPr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 pitchFamily="34" charset="0"/>
          <a:cs typeface="Arial Bold" pitchFamily="34" charset="0"/>
        </a:defRPr>
      </a:lvl4pPr>
      <a:lvl5pPr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 pitchFamily="34" charset="0"/>
          <a:cs typeface="Arial Bold" pitchFamily="34" charset="0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 pitchFamily="34" charset="0"/>
          <a:cs typeface="Arial Bold" pitchFamily="34" charset="0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 pitchFamily="34" charset="0"/>
          <a:cs typeface="Arial Bold" pitchFamily="34" charset="0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 pitchFamily="34" charset="0"/>
          <a:cs typeface="Arial Bold" pitchFamily="34" charset="0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Arial Bold" pitchFamily="34" charset="0"/>
          <a:cs typeface="Arial Bold" pitchFamily="34" charset="0"/>
        </a:defRPr>
      </a:lvl9pPr>
    </p:titleStyle>
    <p:bodyStyle>
      <a:lvl1pPr marL="1106488" indent="-1106488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2397125" indent="-922338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3689350" indent="-73660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5165725" indent="-736600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6640513" indent="-736600" algn="l" defTabSz="1474788" rtl="0" fontAlgn="base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8117810" indent="-737982" algn="l" defTabSz="147596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3775" indent="-737982" algn="l" defTabSz="147596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9741" indent="-737982" algn="l" defTabSz="147596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5706" indent="-737982" algn="l" defTabSz="147596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965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931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896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862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827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793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1758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7724" algn="l" defTabSz="14759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375" y="4002088"/>
            <a:ext cx="18181638" cy="2617787"/>
          </a:xfrm>
        </p:spPr>
        <p:txBody>
          <a:bodyPr>
            <a:normAutofit/>
          </a:bodyPr>
          <a:lstStyle/>
          <a:p>
            <a:pPr defTabSz="1475965" fontAlgn="auto">
              <a:spcAft>
                <a:spcPts val="0"/>
              </a:spcAft>
              <a:defRPr/>
            </a:pPr>
            <a:r>
              <a:rPr lang="en-US" dirty="0" smtClean="0"/>
              <a:t>The Role of Innovation Intermediaries in the Regional Innovation System</a:t>
            </a:r>
            <a:br>
              <a:rPr lang="en-US" dirty="0" smtClean="0"/>
            </a:br>
            <a:r>
              <a:rPr lang="en-US" sz="4444" dirty="0" smtClean="0"/>
              <a:t>Andrea </a:t>
            </a:r>
            <a:r>
              <a:rPr lang="en-US" sz="4444" dirty="0" err="1" smtClean="0"/>
              <a:t>Cocchi</a:t>
            </a:r>
            <a:r>
              <a:rPr lang="en-US" sz="4444" dirty="0" smtClean="0"/>
              <a:t> – Newcastle University Business School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088" y="7697788"/>
            <a:ext cx="8886825" cy="19973925"/>
          </a:xfrm>
        </p:spPr>
        <p:txBody>
          <a:bodyPr>
            <a:noAutofit/>
          </a:bodyPr>
          <a:lstStyle/>
          <a:p>
            <a:pPr marL="180000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cap="all" dirty="0" smtClean="0">
                <a:solidFill>
                  <a:schemeClr val="tx1"/>
                </a:solidFill>
              </a:rPr>
              <a:t>RIS as a context</a:t>
            </a:r>
            <a:endParaRPr lang="en-GB" b="1" dirty="0" smtClean="0">
              <a:solidFill>
                <a:schemeClr val="tx1"/>
              </a:solidFill>
            </a:endParaRPr>
          </a:p>
          <a:p>
            <a:pPr marL="1800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chemeClr val="tx1"/>
                </a:solidFill>
              </a:rPr>
              <a:t>Institutional infrastructure </a:t>
            </a:r>
            <a:r>
              <a:rPr lang="en-GB" dirty="0" smtClean="0">
                <a:solidFill>
                  <a:schemeClr val="tx1"/>
                </a:solidFill>
              </a:rPr>
              <a:t>(set of economic, political and organizational relationships), defined by a specific </a:t>
            </a:r>
            <a:r>
              <a:rPr lang="en-GB" i="1" dirty="0" smtClean="0">
                <a:solidFill>
                  <a:schemeClr val="tx1"/>
                </a:solidFill>
              </a:rPr>
              <a:t>geographical area</a:t>
            </a:r>
            <a:r>
              <a:rPr lang="en-GB" dirty="0" smtClean="0">
                <a:solidFill>
                  <a:schemeClr val="tx1"/>
                </a:solidFill>
              </a:rPr>
              <a:t>. Its aim it to support the </a:t>
            </a:r>
            <a:r>
              <a:rPr lang="en-GB" i="1" dirty="0" smtClean="0">
                <a:solidFill>
                  <a:schemeClr val="tx1"/>
                </a:solidFill>
              </a:rPr>
              <a:t>development of the region through innovation</a:t>
            </a:r>
            <a:r>
              <a:rPr lang="en-GB" dirty="0" smtClean="0">
                <a:solidFill>
                  <a:schemeClr val="tx1"/>
                </a:solidFill>
              </a:rPr>
              <a:t>, through the generation and management of a </a:t>
            </a:r>
            <a:r>
              <a:rPr lang="en-GB" i="1" dirty="0" smtClean="0">
                <a:solidFill>
                  <a:schemeClr val="tx1"/>
                </a:solidFill>
              </a:rPr>
              <a:t>collective learning process </a:t>
            </a:r>
            <a:r>
              <a:rPr lang="en-GB" dirty="0" smtClean="0">
                <a:solidFill>
                  <a:schemeClr val="tx1"/>
                </a:solidFill>
              </a:rPr>
              <a:t>among actors and institutions </a:t>
            </a:r>
          </a:p>
          <a:p>
            <a:pPr marL="180000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dirty="0" smtClean="0">
                <a:solidFill>
                  <a:schemeClr val="tx1"/>
                </a:solidFill>
              </a:rPr>
              <a:t>PROBLEMS</a:t>
            </a: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chemeClr val="tx1"/>
                </a:solidFill>
              </a:rPr>
              <a:t>For Policy Makers: how we can expect to manage such a complex phenomenon without knowing how system’s institutions and actors are actually organised and behave?</a:t>
            </a: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chemeClr val="tx1"/>
                </a:solidFill>
              </a:rPr>
              <a:t>For Scholars: how we can expect to understand the regional innovation dynamics profiting from a static, stereotyped representation of agents and institutions?</a:t>
            </a: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dirty="0" smtClean="0">
                <a:solidFill>
                  <a:schemeClr val="tx1"/>
                </a:solidFill>
              </a:rPr>
              <a:t>Intermediaries in an I.S. (van </a:t>
            </a:r>
            <a:r>
              <a:rPr lang="en-GB" b="1" dirty="0" err="1" smtClean="0">
                <a:solidFill>
                  <a:schemeClr val="tx1"/>
                </a:solidFill>
              </a:rPr>
              <a:t>Lente</a:t>
            </a:r>
            <a:r>
              <a:rPr lang="en-GB" b="1" dirty="0" smtClean="0">
                <a:solidFill>
                  <a:schemeClr val="tx1"/>
                </a:solidFill>
              </a:rPr>
              <a:t> et al. 2003)</a:t>
            </a: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180000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dirty="0" smtClean="0">
                <a:solidFill>
                  <a:schemeClr val="tx1"/>
                </a:solidFill>
              </a:rPr>
              <a:t>OBJECT OF ANALYSIS</a:t>
            </a:r>
          </a:p>
          <a:p>
            <a:pPr marL="180000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>
                <a:solidFill>
                  <a:schemeClr val="tx1"/>
                </a:solidFill>
              </a:rPr>
              <a:t>On a specific family of actors: Innovation Intermediaries</a:t>
            </a:r>
          </a:p>
          <a:p>
            <a:pPr marL="180000" defTabSz="1475965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i="1" dirty="0" smtClean="0">
                <a:solidFill>
                  <a:srgbClr val="000000"/>
                </a:solidFill>
              </a:rPr>
              <a:t>“An organization or body that acts an agent or broker in any aspect of the innovation process between two or more parties.”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 marL="180000" defTabSz="1475965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(Howells, 2006)</a:t>
            </a:r>
            <a:endParaRPr lang="en-GB" dirty="0" smtClean="0">
              <a:solidFill>
                <a:srgbClr val="000000"/>
              </a:solidFill>
            </a:endParaRPr>
          </a:p>
          <a:p>
            <a:pPr marL="180000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dirty="0" smtClean="0">
                <a:solidFill>
                  <a:schemeClr val="tx1"/>
                </a:solidFill>
              </a:rPr>
              <a:t>RESEARCH QUESTIONS</a:t>
            </a: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AutoNum type="arabicParenR"/>
              <a:defRPr/>
            </a:pPr>
            <a:r>
              <a:rPr lang="en-US" dirty="0" smtClean="0">
                <a:solidFill>
                  <a:srgbClr val="000000"/>
                </a:solidFill>
              </a:rPr>
              <a:t>What is the nature of the relationship between Intermediary’s activities and Regional Innovation System? </a:t>
            </a: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AutoNum type="arabicParenR"/>
              <a:defRPr/>
            </a:pPr>
            <a:r>
              <a:rPr lang="en-US" dirty="0" smtClean="0">
                <a:solidFill>
                  <a:srgbClr val="000000"/>
                </a:solidFill>
              </a:rPr>
              <a:t>How this relationship is evolving? </a:t>
            </a: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AutoNum type="arabicParenR"/>
              <a:defRPr/>
            </a:pPr>
            <a:r>
              <a:rPr lang="en-US" dirty="0" smtClean="0">
                <a:solidFill>
                  <a:srgbClr val="000000"/>
                </a:solidFill>
              </a:rPr>
              <a:t>How the activities of Intermediaries are </a:t>
            </a:r>
            <a:r>
              <a:rPr lang="en-GB" dirty="0" smtClean="0">
                <a:solidFill>
                  <a:srgbClr val="000000"/>
                </a:solidFill>
              </a:rPr>
              <a:t>organised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marL="637200" indent="-4572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AutoNum type="arabicParenR"/>
              <a:defRPr/>
            </a:pPr>
            <a:r>
              <a:rPr lang="en-GB" dirty="0" smtClean="0">
                <a:solidFill>
                  <a:srgbClr val="000000"/>
                </a:solidFill>
              </a:rPr>
              <a:t>Can these practices be subsumed by a specific model or behaviour characterising these actors? </a:t>
            </a:r>
          </a:p>
          <a:p>
            <a:pPr marL="1800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marL="1800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>
                <a:solidFill>
                  <a:srgbClr val="000000"/>
                </a:solidFill>
              </a:rPr>
              <a:t> </a:t>
            </a:r>
          </a:p>
          <a:p>
            <a:pPr marL="1800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marL="1800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marL="1800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marL="180000" algn="l" defTabSz="14759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marL="180000" algn="l" defTabSz="1475965" fontAlgn="auto">
              <a:spcAft>
                <a:spcPts val="0"/>
              </a:spcAft>
              <a:buFont typeface="Arial"/>
              <a:buNone/>
              <a:defRPr/>
            </a:pPr>
            <a:r>
              <a:rPr lang="en-GB" dirty="0" smtClean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3320" name="Subtitle 2"/>
          <p:cNvSpPr txBox="1">
            <a:spLocks/>
          </p:cNvSpPr>
          <p:nvPr/>
        </p:nvSpPr>
        <p:spPr bwMode="auto">
          <a:xfrm>
            <a:off x="11317288" y="7772400"/>
            <a:ext cx="8886825" cy="1997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sz="2400" b="1">
                <a:latin typeface="Arial Bold" pitchFamily="34" charset="0"/>
                <a:cs typeface="Arial Bold" pitchFamily="34" charset="0"/>
              </a:rPr>
              <a:t>RESEARCH METHOD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sz="2400">
                <a:latin typeface="Arial Bold" pitchFamily="34" charset="0"/>
                <a:cs typeface="Arial Bold" pitchFamily="34" charset="0"/>
              </a:rPr>
              <a:t>Comparative case study between Emilia-Romagna and Beden-Wurttemberg</a:t>
            </a:r>
            <a:endParaRPr lang="en-GB" sz="2400" b="1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sz="2400" b="1">
                <a:latin typeface="Arial Bold" pitchFamily="34" charset="0"/>
                <a:cs typeface="Arial Bold" pitchFamily="34" charset="0"/>
              </a:rPr>
              <a:t>TECHNOPOLES IN EMILIA-ROMAGNA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sz="2400" b="1">
                <a:latin typeface="Arial Bold" pitchFamily="34" charset="0"/>
                <a:cs typeface="Arial Bold" pitchFamily="34" charset="0"/>
              </a:rPr>
              <a:t>FOCUS</a:t>
            </a:r>
          </a:p>
          <a:p>
            <a:pPr algn="ctr">
              <a:spcBef>
                <a:spcPct val="20000"/>
              </a:spcBef>
            </a:pPr>
            <a:r>
              <a:rPr lang="en-GB" sz="2400">
                <a:latin typeface="Arial Bold" pitchFamily="34" charset="0"/>
                <a:cs typeface="Arial Bold" pitchFamily="34" charset="0"/>
              </a:rPr>
              <a:t>On agency: </a:t>
            </a:r>
            <a:r>
              <a:rPr lang="en-GB" sz="2400" i="1">
                <a:latin typeface="Calibri" pitchFamily="34" charset="0"/>
              </a:rPr>
              <a:t>“the capacity, condition, or state of acting or of exerting power” (Webster Dictionary) </a:t>
            </a:r>
            <a:r>
              <a:rPr lang="en-US" sz="2400" i="1">
                <a:latin typeface="Calibri" pitchFamily="34" charset="0"/>
                <a:sym typeface="Wingdings" pitchFamily="2" charset="2"/>
              </a:rPr>
              <a:t> Entrepreneurship or Entrepreneurial Orientation of Innovation Intermediaries</a:t>
            </a:r>
          </a:p>
          <a:p>
            <a:pPr algn="ctr">
              <a:spcBef>
                <a:spcPct val="20000"/>
              </a:spcBef>
            </a:pPr>
            <a:r>
              <a:rPr lang="en-US" sz="2400" b="1">
                <a:latin typeface="Calibri" pitchFamily="34" charset="0"/>
                <a:sym typeface="Wingdings" pitchFamily="2" charset="2"/>
              </a:rPr>
              <a:t>FUNCTIONS AND ACTIVITIES OF INTERMEDIARIES (Howells, 2006)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Foresight and diagnostics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Scanning and information processing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Knowledge processing, generation, and combination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Gate-keeping and brokering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Testing, validation, and training 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Accreditation and standards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Regulation and arbitration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Protecting the results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Commercializing and exploiting the outcomes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  <a:sym typeface="Wingdings" pitchFamily="2" charset="2"/>
              </a:rPr>
              <a:t>Assessment and evaluation</a:t>
            </a:r>
          </a:p>
          <a:p>
            <a:pPr algn="ctr">
              <a:spcBef>
                <a:spcPct val="20000"/>
              </a:spcBef>
            </a:pPr>
            <a:r>
              <a:rPr lang="en-US" sz="2400" b="1">
                <a:latin typeface="Calibri" pitchFamily="34" charset="0"/>
                <a:sym typeface="Wingdings" pitchFamily="2" charset="2"/>
              </a:rPr>
              <a:t>INTERPRETATIVE MODEL (Zahara et al. 2006)</a:t>
            </a:r>
          </a:p>
          <a:p>
            <a:pPr algn="ctr">
              <a:spcBef>
                <a:spcPct val="20000"/>
              </a:spcBef>
            </a:pPr>
            <a:endParaRPr lang="en-US" sz="2400">
              <a:latin typeface="Calibri" pitchFamily="34" charset="0"/>
              <a:sym typeface="Wingdings" pitchFamily="2" charset="2"/>
            </a:endParaRPr>
          </a:p>
          <a:p>
            <a:pPr algn="ctr">
              <a:spcBef>
                <a:spcPct val="20000"/>
              </a:spcBef>
            </a:pPr>
            <a:endParaRPr lang="en-US" sz="2400">
              <a:latin typeface="Calibri" pitchFamily="34" charset="0"/>
              <a:sym typeface="Wingdings" pitchFamily="2" charset="2"/>
            </a:endParaRPr>
          </a:p>
          <a:p>
            <a:pPr>
              <a:spcBef>
                <a:spcPct val="20000"/>
              </a:spcBef>
            </a:pPr>
            <a:endParaRPr lang="en-US" sz="2400">
              <a:latin typeface="Calibri" pitchFamily="34" charset="0"/>
              <a:sym typeface="Wingdings" pitchFamily="2" charset="2"/>
            </a:endParaRPr>
          </a:p>
          <a:p>
            <a:pPr algn="ctr">
              <a:spcBef>
                <a:spcPct val="20000"/>
              </a:spcBef>
            </a:pPr>
            <a:endParaRPr lang="en-US" sz="2400" b="1">
              <a:latin typeface="Calibri" pitchFamily="34" charset="0"/>
              <a:sym typeface="Wingdings" pitchFamily="2" charset="2"/>
            </a:endParaRPr>
          </a:p>
          <a:p>
            <a:pPr algn="ctr">
              <a:spcBef>
                <a:spcPct val="20000"/>
              </a:spcBef>
            </a:pPr>
            <a:endParaRPr lang="en-GB" sz="2400"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>
              <a:latin typeface="Arial Bold" pitchFamily="34" charset="0"/>
              <a:cs typeface="Arial Bold" pitchFamily="34" charset="0"/>
            </a:endParaRPr>
          </a:p>
        </p:txBody>
      </p:sp>
      <p:graphicFrame>
        <p:nvGraphicFramePr>
          <p:cNvPr id="13317" name="AutoShape 5"/>
          <p:cNvGraphicFramePr>
            <a:graphicFrameLocks noChangeAspect="1"/>
          </p:cNvGraphicFramePr>
          <p:nvPr/>
        </p:nvGraphicFramePr>
        <p:xfrm>
          <a:off x="1535113" y="16138525"/>
          <a:ext cx="7672387" cy="5159375"/>
        </p:xfrm>
        <a:graphic>
          <a:graphicData uri="http://schemas.openxmlformats.org/presentationml/2006/ole">
            <p:oleObj spid="_x0000_s13317" name="Document" r:id="rId3" imgW="0" imgH="0" progId="Word.Document.12">
              <p:link updateAutomatic="1"/>
            </p:oleObj>
          </a:graphicData>
        </a:graphic>
      </p:graphicFrame>
      <p:pic>
        <p:nvPicPr>
          <p:cNvPr id="13321" name="Picture 8" descr="technopolsubproposalschema"/>
          <p:cNvPicPr>
            <a:picLocks noChangeAspect="1" noChangeArrowheads="1"/>
          </p:cNvPicPr>
          <p:nvPr/>
        </p:nvPicPr>
        <p:blipFill>
          <a:blip r:embed="rId4"/>
          <a:srcRect t="13474"/>
          <a:stretch>
            <a:fillRect/>
          </a:stretch>
        </p:blipFill>
        <p:spPr bwMode="auto">
          <a:xfrm>
            <a:off x="11618913" y="9561513"/>
            <a:ext cx="8566150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0" descr="Slide1.jpg"/>
          <p:cNvPicPr>
            <a:picLocks noChangeAspect="1"/>
          </p:cNvPicPr>
          <p:nvPr/>
        </p:nvPicPr>
        <p:blipFill>
          <a:blip r:embed="rId5"/>
          <a:srcRect l="3545" t="21852" r="5965" b="12212"/>
          <a:stretch>
            <a:fillRect/>
          </a:stretch>
        </p:blipFill>
        <p:spPr bwMode="auto">
          <a:xfrm>
            <a:off x="11733213" y="22263100"/>
            <a:ext cx="8275637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279</Words>
  <Application>Microsoft Macintosh PowerPoint</Application>
  <PresentationFormat>Custom</PresentationFormat>
  <Paragraphs>69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7" baseType="lpstr">
      <vt:lpstr>Calibri</vt:lpstr>
      <vt:lpstr>Arial</vt:lpstr>
      <vt:lpstr>Arial Bold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???</vt:lpstr>
      <vt:lpstr>The Role of Innovation Intermediaries in the Regional Innovation System Andrea Cocchi – Newcastle University Business School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Learninig Services</dc:creator>
  <cp:lastModifiedBy>Administration</cp:lastModifiedBy>
  <cp:revision>31</cp:revision>
  <dcterms:created xsi:type="dcterms:W3CDTF">2010-10-22T14:53:24Z</dcterms:created>
  <dcterms:modified xsi:type="dcterms:W3CDTF">2010-10-28T15:08:54Z</dcterms:modified>
</cp:coreProperties>
</file>